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65" r:id="rId3"/>
    <p:sldId id="266" r:id="rId4"/>
    <p:sldId id="267" r:id="rId5"/>
    <p:sldId id="268" r:id="rId6"/>
    <p:sldId id="269" r:id="rId7"/>
    <p:sldId id="276" r:id="rId8"/>
    <p:sldId id="271" r:id="rId9"/>
    <p:sldId id="275" r:id="rId10"/>
    <p:sldId id="277" r:id="rId11"/>
    <p:sldId id="278" r:id="rId12"/>
    <p:sldId id="258" r:id="rId13"/>
    <p:sldId id="270" r:id="rId14"/>
    <p:sldId id="279" r:id="rId15"/>
    <p:sldId id="273" r:id="rId16"/>
    <p:sldId id="280" r:id="rId17"/>
    <p:sldId id="281" r:id="rId18"/>
    <p:sldId id="274" r:id="rId19"/>
    <p:sldId id="282" r:id="rId20"/>
    <p:sldId id="2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57B"/>
    <a:srgbClr val="E29401"/>
    <a:srgbClr val="1C0361"/>
    <a:srgbClr val="260486"/>
    <a:srgbClr val="01016F"/>
    <a:srgbClr val="03068B"/>
    <a:srgbClr val="060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E68194-1C10-4298-8E39-4E9B789FF078}" v="1" dt="2023-04-19T20:29:25.2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101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13A9E-A29F-4A9B-A317-F06DD0C53986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85E68-7BD2-43F0-BFC7-E4C030915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6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85E68-7BD2-43F0-BFC7-E4C030915A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55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85E68-7BD2-43F0-BFC7-E4C030915A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22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85E68-7BD2-43F0-BFC7-E4C030915A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44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85E68-7BD2-43F0-BFC7-E4C030915A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7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85E68-7BD2-43F0-BFC7-E4C030915A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94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85E68-7BD2-43F0-BFC7-E4C030915A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24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85E68-7BD2-43F0-BFC7-E4C030915A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4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85E68-7BD2-43F0-BFC7-E4C030915A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99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85E68-7BD2-43F0-BFC7-E4C030915AD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96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85E68-7BD2-43F0-BFC7-E4C030915A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47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85E68-7BD2-43F0-BFC7-E4C030915A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91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85E68-7BD2-43F0-BFC7-E4C030915A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55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85E68-7BD2-43F0-BFC7-E4C030915A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65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85E68-7BD2-43F0-BFC7-E4C030915A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82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85E68-7BD2-43F0-BFC7-E4C030915A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69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85E68-7BD2-43F0-BFC7-E4C030915A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32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85E68-7BD2-43F0-BFC7-E4C030915A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47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Office of the DeKalb County District Attorney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F299-B900-40D6-832E-6971E8677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6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Office of the DeKalb County District Attorney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F299-B900-40D6-832E-6971E8677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86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Office of the DeKalb County District Attorney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F299-B900-40D6-832E-6971E8677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01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Office of the DeKalb County District Attorney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F299-B900-40D6-832E-6971E8677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0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Office of the DeKalb County District Attorney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F299-B900-40D6-832E-6971E8677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4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Office of the DeKalb County District Attorney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F299-B900-40D6-832E-6971E8677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06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Office of the DeKalb County District Attorney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F299-B900-40D6-832E-6971E8677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3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Office of the DeKalb County District Attorney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F299-B900-40D6-832E-6971E8677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8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Office of the DeKalb County District Attorney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F299-B900-40D6-832E-6971E8677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9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Office of the DeKalb County District Attorney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F299-B900-40D6-832E-6971E8677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61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Office of the DeKalb County District Attorney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F299-B900-40D6-832E-6971E8677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9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Office of the DeKalb County District Attorney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9F299-B900-40D6-832E-6971E8677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5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cc02.safelinks.protection.outlook.com/?url=https%3A%2F%2Fwww.aarp.org%2Ffraudsupport%3FCMP%3DEMC-CSN-NLC-OTH-FRD-1306103-1775903-7203365-NA-04192023-FraudWatchNetwork_Apr-MS7-OneMoreThing-TXT-OR-Fraud%26encparam%3Dt0TDmlAvpMxkC8T6e2GX9DKkvPzdgCmSd3LU%252bacN%252bdg%253d&amp;data=05%7C01%7Cjmcanava%40dekalbcountyga.gov%7Caf13d09e71474b3a9ce408db41aca7a5%7C292d5527abff45ffbc92b1db1037607b%7C1%7C0%7C638175982043976667%7CUnknown%7CTWFpbGZsb3d8eyJWIjoiMC4wLjAwMDAiLCJQIjoiV2luMzIiLCJBTiI6Ik1haWwiLCJXVCI6Mn0%3D%7C3000%7C%7C%7C&amp;sdata=lmkwUjf0f%2Buh0mmY28RfffA3ccdXAV0uE4WnDtGIfyI%3D&amp;reserved=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arp.org/fraudsuppor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viantart.com/topher147/art/Secret-Squirrel-54580720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shopping-cart-green-isolated-261416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xpixel.net/Investment-Business-Profitability-Bitcoin-Chart-56757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5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275" y="958454"/>
            <a:ext cx="10839450" cy="2387600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Fraud Targeting the Elderly:</a:t>
            </a:r>
            <a:br>
              <a:rPr lang="en-US" sz="1400" dirty="0"/>
            </a:br>
            <a:br>
              <a:rPr lang="en-US" sz="180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6000" u="sng" dirty="0">
                <a:solidFill>
                  <a:schemeClr val="bg1"/>
                </a:solidFill>
                <a:latin typeface="+mj-lt"/>
              </a:rPr>
              <a:t>How to protect yourself!</a:t>
            </a:r>
            <a:br>
              <a:rPr lang="en-US" sz="6000" u="sng" dirty="0">
                <a:solidFill>
                  <a:schemeClr val="bg1"/>
                </a:solidFill>
                <a:latin typeface="+mj-lt"/>
              </a:rPr>
            </a:br>
            <a:br>
              <a:rPr lang="en-US" sz="6000" u="sng" dirty="0">
                <a:solidFill>
                  <a:schemeClr val="bg1"/>
                </a:solidFill>
                <a:latin typeface="+mj-lt"/>
              </a:rPr>
            </a:b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59810"/>
            <a:ext cx="9144000" cy="5286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Presented by  Catoosa County Probate Judge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Jeff Hullender</a:t>
            </a:r>
          </a:p>
          <a:p>
            <a:pPr marL="0" indent="0" algn="ctr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072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03" y="462819"/>
            <a:ext cx="10515600" cy="651912"/>
          </a:xfrm>
        </p:spPr>
        <p:txBody>
          <a:bodyPr>
            <a:noAutofit/>
          </a:bodyPr>
          <a:lstStyle/>
          <a:p>
            <a:pPr algn="ctr"/>
            <a:r>
              <a:rPr lang="en-US" u="sng" dirty="0"/>
              <a:t>Computer Repair Scams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10" y="1884784"/>
            <a:ext cx="10515600" cy="3969451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/>
              <a:t>“This is Microsoft – you have a problem with your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3200" dirty="0"/>
              <a:t>   computer.”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altLang="en-US" sz="3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u="sng" dirty="0"/>
              <a:t>Never</a:t>
            </a:r>
            <a:r>
              <a:rPr lang="en-US" altLang="en-US" sz="3200" dirty="0"/>
              <a:t> give remote access to someone who calls you.  It’s a lie.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3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/>
              <a:t>They can clean out your bank account.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3200" dirty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3200" b="1" u="sng" dirty="0">
                <a:solidFill>
                  <a:srgbClr val="FF0000"/>
                </a:solidFill>
              </a:rPr>
              <a:t>If you have a computer problem, 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3200" b="1" u="sng" dirty="0">
                <a:solidFill>
                  <a:srgbClr val="FF0000"/>
                </a:solidFill>
              </a:rPr>
              <a:t>ask someone you trust, or go to a store</a:t>
            </a:r>
            <a:r>
              <a:rPr lang="en-US" altLang="en-US" sz="3200" b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Work desk at home">
            <a:extLst>
              <a:ext uri="{FF2B5EF4-FFF2-40B4-BE49-F238E27FC236}">
                <a16:creationId xmlns:a16="http://schemas.microsoft.com/office/drawing/2014/main" id="{0097792C-0962-E906-36BF-5D472E7467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4" t="30715" r="7487" b="24394"/>
          <a:stretch/>
        </p:blipFill>
        <p:spPr>
          <a:xfrm>
            <a:off x="9032034" y="373223"/>
            <a:ext cx="2676264" cy="24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92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03" y="462819"/>
            <a:ext cx="10515600" cy="651912"/>
          </a:xfrm>
        </p:spPr>
        <p:txBody>
          <a:bodyPr>
            <a:noAutofit/>
          </a:bodyPr>
          <a:lstStyle/>
          <a:p>
            <a:pPr algn="ctr"/>
            <a:r>
              <a:rPr lang="en-US" u="sng" dirty="0"/>
              <a:t>Romance Scams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384" y="1411551"/>
            <a:ext cx="10097026" cy="49836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1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Warning signs</a:t>
            </a:r>
            <a:r>
              <a:rPr lang="en-US" sz="4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he/she</a:t>
            </a:r>
          </a:p>
          <a:p>
            <a:pPr marL="0" indent="0">
              <a:buNone/>
            </a:pPr>
            <a:endParaRPr lang="en-US" sz="4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lives far away – can’t meet in person</a:t>
            </a:r>
          </a:p>
          <a:p>
            <a:pPr marL="0" indent="0">
              <a:buNone/>
            </a:pPr>
            <a:r>
              <a:rPr lang="en-US" sz="4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asks you to sign legal documents</a:t>
            </a:r>
          </a:p>
          <a:p>
            <a:pPr marL="0" indent="0">
              <a:buNone/>
            </a:pPr>
            <a:r>
              <a:rPr lang="en-US" sz="4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says their mother needs surgery</a:t>
            </a:r>
          </a:p>
          <a:p>
            <a:pPr marL="0" indent="0">
              <a:buNone/>
            </a:pPr>
            <a:r>
              <a:rPr lang="en-US" sz="4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asks for your credit card number</a:t>
            </a:r>
          </a:p>
          <a:p>
            <a:pPr marL="0" indent="0">
              <a:buNone/>
            </a:pPr>
            <a:r>
              <a:rPr lang="en-US" sz="4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needs money to travel for a sick relative</a:t>
            </a:r>
          </a:p>
          <a:p>
            <a:pPr marL="0" indent="0">
              <a:buNone/>
            </a:pPr>
            <a:r>
              <a:rPr lang="en-US" sz="4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needs you to </a:t>
            </a:r>
            <a:r>
              <a:rPr lang="en-US" sz="41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wire</a:t>
            </a:r>
            <a:r>
              <a:rPr lang="en-US" sz="4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money, or buy </a:t>
            </a:r>
            <a:r>
              <a:rPr lang="en-US" sz="41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gift cards</a:t>
            </a:r>
            <a:r>
              <a:rPr lang="en-US" sz="4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4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could be </a:t>
            </a:r>
            <a:r>
              <a:rPr lang="en-US" sz="41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lying</a:t>
            </a:r>
            <a:r>
              <a:rPr lang="en-US" sz="4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about who they are, </a:t>
            </a:r>
          </a:p>
          <a:p>
            <a:pPr marL="0" indent="0" algn="ctr">
              <a:buNone/>
            </a:pPr>
            <a:r>
              <a:rPr lang="en-US" sz="4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that means you will never get your money back. </a:t>
            </a:r>
            <a:r>
              <a:rPr lang="en-US" sz="4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8" name="Picture 7" descr="Pastel-colored hears in a line">
            <a:extLst>
              <a:ext uri="{FF2B5EF4-FFF2-40B4-BE49-F238E27FC236}">
                <a16:creationId xmlns:a16="http://schemas.microsoft.com/office/drawing/2014/main" id="{24EB7E5B-7D53-3994-0F13-DE4CF01EA9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184" y="1233363"/>
            <a:ext cx="4044911" cy="269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29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5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275" y="2108499"/>
            <a:ext cx="10839450" cy="131745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You Do?</a:t>
            </a:r>
          </a:p>
        </p:txBody>
      </p:sp>
    </p:spTree>
    <p:extLst>
      <p:ext uri="{BB962C8B-B14F-4D97-AF65-F5344CB8AC3E}">
        <p14:creationId xmlns:p14="http://schemas.microsoft.com/office/powerpoint/2010/main" val="3276347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03" y="462819"/>
            <a:ext cx="10515600" cy="651912"/>
          </a:xfrm>
        </p:spPr>
        <p:txBody>
          <a:bodyPr>
            <a:noAutofit/>
          </a:bodyPr>
          <a:lstStyle/>
          <a:p>
            <a:pPr algn="ctr"/>
            <a:r>
              <a:rPr lang="en-US" altLang="en-US" u="sng" dirty="0"/>
              <a:t>Just HANG UP!</a:t>
            </a:r>
            <a:endParaRPr lang="en-US" b="1" dirty="0">
              <a:solidFill>
                <a:srgbClr val="002060"/>
              </a:solidFill>
              <a:highlight>
                <a:srgbClr val="00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349" y="1884784"/>
            <a:ext cx="10515600" cy="3909523"/>
          </a:xfrm>
        </p:spPr>
        <p:txBody>
          <a:bodyPr>
            <a:normAutofit lnSpcReduction="10000"/>
          </a:bodyPr>
          <a:lstStyle/>
          <a:p>
            <a:pPr marL="306000" indent="-306000" eaLnBrk="1" fontAlgn="auto" hangingPunct="1">
              <a:spcAft>
                <a:spcPts val="0"/>
              </a:spcAft>
              <a:defRPr/>
            </a:pPr>
            <a:r>
              <a:rPr lang="en-US" altLang="en-US" sz="3200" dirty="0"/>
              <a:t>Telemarketers act friendly to make it hard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3200" dirty="0"/>
              <a:t>    for you to end the call.  </a:t>
            </a:r>
          </a:p>
          <a:p>
            <a:pPr marL="306000" indent="-306000" eaLnBrk="1" fontAlgn="auto" hangingPunct="1">
              <a:spcAft>
                <a:spcPts val="0"/>
              </a:spcAft>
              <a:defRPr/>
            </a:pPr>
            <a:endParaRPr lang="en-US" altLang="en-US" sz="3200" dirty="0"/>
          </a:p>
          <a:p>
            <a:pPr marL="306000" indent="-306000" eaLnBrk="1" fontAlgn="auto" hangingPunct="1">
              <a:spcAft>
                <a:spcPts val="0"/>
              </a:spcAft>
              <a:defRPr/>
            </a:pPr>
            <a:r>
              <a:rPr lang="en-US" altLang="en-US" sz="3200" dirty="0"/>
              <a:t>Just say “no, thank you” and hang up.</a:t>
            </a:r>
          </a:p>
          <a:p>
            <a:pPr marL="306000" indent="-306000" eaLnBrk="1" fontAlgn="auto" hangingPunct="1">
              <a:spcAft>
                <a:spcPts val="0"/>
              </a:spcAft>
              <a:defRPr/>
            </a:pPr>
            <a:endParaRPr lang="en-US" altLang="en-US" sz="3200" dirty="0"/>
          </a:p>
          <a:p>
            <a:pPr marL="306000" indent="-306000" algn="ctr" eaLnBrk="1" fontAlgn="auto" hangingPunct="1">
              <a:spcAft>
                <a:spcPts val="0"/>
              </a:spcAft>
              <a:defRPr/>
            </a:pPr>
            <a:r>
              <a:rPr lang="en-US" altLang="en-US" sz="3200" u="sng" dirty="0">
                <a:solidFill>
                  <a:srgbClr val="FF0000"/>
                </a:solidFill>
              </a:rPr>
              <a:t>No legitimate business will </a:t>
            </a:r>
            <a:r>
              <a:rPr lang="en-US" altLang="en-US" sz="3200" b="1" u="sng" dirty="0">
                <a:solidFill>
                  <a:srgbClr val="FF0000"/>
                </a:solidFill>
              </a:rPr>
              <a:t>rush you </a:t>
            </a:r>
            <a:r>
              <a:rPr lang="en-US" altLang="en-US" sz="3200" u="sng" dirty="0">
                <a:solidFill>
                  <a:srgbClr val="FF0000"/>
                </a:solidFill>
              </a:rPr>
              <a:t>or </a:t>
            </a:r>
            <a:r>
              <a:rPr lang="en-US" altLang="en-US" sz="3200" b="1" u="sng" dirty="0">
                <a:solidFill>
                  <a:srgbClr val="FF0000"/>
                </a:solidFill>
              </a:rPr>
              <a:t>threaten you 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3200" u="sng" dirty="0">
                <a:solidFill>
                  <a:srgbClr val="FF0000"/>
                </a:solidFill>
              </a:rPr>
              <a:t>to make a decision</a:t>
            </a:r>
            <a:r>
              <a:rPr lang="en-US" altLang="en-US" sz="3200" b="1" u="sng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575FA19-6D07-490C-BAF4-85C138295D6B}"/>
              </a:ext>
            </a:extLst>
          </p:cNvPr>
          <p:cNvSpPr txBox="1">
            <a:spLocks/>
          </p:cNvSpPr>
          <p:nvPr/>
        </p:nvSpPr>
        <p:spPr>
          <a:xfrm>
            <a:off x="6269271" y="6349778"/>
            <a:ext cx="1815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Picture 5" descr="Free Phone Clipart Pictures - Clipartix">
            <a:extLst>
              <a:ext uri="{FF2B5EF4-FFF2-40B4-BE49-F238E27FC236}">
                <a16:creationId xmlns:a16="http://schemas.microsoft.com/office/drawing/2014/main" id="{8B2C7861-2C55-CB6A-5C1F-3EF04E129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869" y="642257"/>
            <a:ext cx="2909800" cy="289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910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03" y="462819"/>
            <a:ext cx="10515600" cy="651912"/>
          </a:xfrm>
        </p:spPr>
        <p:txBody>
          <a:bodyPr>
            <a:noAutofit/>
          </a:bodyPr>
          <a:lstStyle/>
          <a:p>
            <a:pPr algn="ctr"/>
            <a:r>
              <a:rPr lang="en-US" altLang="en-US" u="sng" dirty="0">
                <a:cs typeface="Arial" panose="020B0604020202020204" pitchFamily="34" charset="0"/>
              </a:rPr>
              <a:t>Read Your Statements</a:t>
            </a:r>
            <a:endParaRPr lang="en-US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349" y="1362270"/>
            <a:ext cx="10515600" cy="4469360"/>
          </a:xfrm>
        </p:spPr>
        <p:txBody>
          <a:bodyPr>
            <a:normAutofit/>
          </a:bodyPr>
          <a:lstStyle/>
          <a:p>
            <a:pPr marL="201168" lvl="1" indent="0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altLang="en-US" sz="3200" dirty="0"/>
              <a:t>Read your bank/credit card statement every month.</a:t>
            </a:r>
          </a:p>
          <a:p>
            <a:pPr marL="201168" lvl="1" indent="0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en-US" altLang="en-US" sz="3200" dirty="0"/>
          </a:p>
          <a:p>
            <a:pPr marL="201168" lvl="1" indent="0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altLang="en-US" sz="3200" dirty="0"/>
              <a:t>If you find unauthorized transactions, </a:t>
            </a:r>
          </a:p>
          <a:p>
            <a:pPr lvl="2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3200" dirty="0"/>
              <a:t>file a complaint, and </a:t>
            </a:r>
          </a:p>
          <a:p>
            <a:pPr lvl="2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3200" dirty="0"/>
              <a:t>get a new card, </a:t>
            </a:r>
          </a:p>
          <a:p>
            <a:pPr lvl="2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3200" dirty="0"/>
              <a:t>or open a new account.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en-US" altLang="en-US" sz="3200" b="1" u="sng" dirty="0">
              <a:solidFill>
                <a:srgbClr val="FF0000"/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200" b="1" u="sng" dirty="0">
                <a:solidFill>
                  <a:srgbClr val="FF0000"/>
                </a:solidFill>
              </a:rPr>
              <a:t>If you don’t report fraud promptly, you won’t get a refund.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 descr="Bank Statement Clipart">
            <a:extLst>
              <a:ext uri="{FF2B5EF4-FFF2-40B4-BE49-F238E27FC236}">
                <a16:creationId xmlns:a16="http://schemas.microsoft.com/office/drawing/2014/main" id="{61387DB3-4AD3-4E1C-1AB5-DB8B8D8F4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803" y="2129312"/>
            <a:ext cx="2766749" cy="276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093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03" y="462819"/>
            <a:ext cx="10515600" cy="651912"/>
          </a:xfrm>
        </p:spPr>
        <p:txBody>
          <a:bodyPr>
            <a:noAutofit/>
          </a:bodyPr>
          <a:lstStyle/>
          <a:p>
            <a:pPr algn="ctr"/>
            <a:r>
              <a:rPr lang="en-US" altLang="en-US" u="sng" dirty="0"/>
              <a:t>Guard your Information</a:t>
            </a:r>
            <a:r>
              <a:rPr lang="en-US" altLang="en-US" dirty="0"/>
              <a:t> 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349" y="1604864"/>
            <a:ext cx="10515600" cy="4348067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/>
              <a:t>DON’T give your account numbers or social security number to anybody who calls you on the phone. 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3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/>
              <a:t>They will claim to be:</a:t>
            </a:r>
          </a:p>
          <a:p>
            <a:pPr lvl="1">
              <a:spcAft>
                <a:spcPts val="0"/>
              </a:spcAft>
              <a:defRPr/>
            </a:pPr>
            <a:r>
              <a:rPr lang="en-US" altLang="en-US" sz="3200" dirty="0"/>
              <a:t>utilities – gas, electric</a:t>
            </a:r>
          </a:p>
          <a:p>
            <a:pPr lvl="1">
              <a:spcAft>
                <a:spcPts val="0"/>
              </a:spcAft>
              <a:defRPr/>
            </a:pPr>
            <a:r>
              <a:rPr lang="en-US" altLang="en-US" sz="3200" dirty="0"/>
              <a:t>a charity,</a:t>
            </a:r>
          </a:p>
          <a:p>
            <a:pPr lvl="1">
              <a:spcAft>
                <a:spcPts val="0"/>
              </a:spcAft>
              <a:defRPr/>
            </a:pPr>
            <a:r>
              <a:rPr lang="en-US" altLang="en-US" sz="3200" dirty="0"/>
              <a:t>Social Security, or </a:t>
            </a:r>
          </a:p>
          <a:p>
            <a:pPr lvl="1">
              <a:spcAft>
                <a:spcPts val="0"/>
              </a:spcAft>
              <a:defRPr/>
            </a:pPr>
            <a:r>
              <a:rPr lang="en-US" altLang="en-US" sz="3200" dirty="0"/>
              <a:t>your bank or credit card company.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200" b="1" u="sng" dirty="0">
                <a:solidFill>
                  <a:srgbClr val="FF0000"/>
                </a:solidFill>
              </a:rPr>
              <a:t>Hang up </a:t>
            </a:r>
            <a:r>
              <a:rPr lang="en-US" altLang="en-US" sz="3200" u="sng" dirty="0">
                <a:solidFill>
                  <a:srgbClr val="FF0000"/>
                </a:solidFill>
              </a:rPr>
              <a:t>and call the company yourself.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575FA19-6D07-490C-BAF4-85C138295D6B}"/>
              </a:ext>
            </a:extLst>
          </p:cNvPr>
          <p:cNvSpPr txBox="1">
            <a:spLocks/>
          </p:cNvSpPr>
          <p:nvPr/>
        </p:nvSpPr>
        <p:spPr>
          <a:xfrm>
            <a:off x="6269271" y="6349778"/>
            <a:ext cx="1815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Picture 3" descr="Pile of credit cards">
            <a:extLst>
              <a:ext uri="{FF2B5EF4-FFF2-40B4-BE49-F238E27FC236}">
                <a16:creationId xmlns:a16="http://schemas.microsoft.com/office/drawing/2014/main" id="{AF32BED1-14F4-462E-1EF4-F36A4D846B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554" y="2690312"/>
            <a:ext cx="3394854" cy="2262683"/>
          </a:xfrm>
          <a:prstGeom prst="rect">
            <a:avLst/>
          </a:prstGeom>
        </p:spPr>
      </p:pic>
      <p:pic>
        <p:nvPicPr>
          <p:cNvPr id="5" name="Picture 5" descr="Free Phone Clipart Pictures - Clipartix">
            <a:extLst>
              <a:ext uri="{FF2B5EF4-FFF2-40B4-BE49-F238E27FC236}">
                <a16:creationId xmlns:a16="http://schemas.microsoft.com/office/drawing/2014/main" id="{764E5DAE-5056-AA87-FBBE-3547B973F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306" y="173884"/>
            <a:ext cx="1191208" cy="11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440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03" y="307912"/>
            <a:ext cx="10515600" cy="806819"/>
          </a:xfrm>
        </p:spPr>
        <p:txBody>
          <a:bodyPr>
            <a:noAutofit/>
          </a:bodyPr>
          <a:lstStyle/>
          <a:p>
            <a:pPr algn="ctr"/>
            <a:r>
              <a:rPr lang="en-US" altLang="en-US" u="sng" dirty="0">
                <a:cs typeface="Arial" panose="020B0604020202020204" pitchFamily="34" charset="0"/>
              </a:rPr>
              <a:t>Red Flags</a:t>
            </a:r>
            <a:endParaRPr lang="en-US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349" y="1362270"/>
            <a:ext cx="10515600" cy="4469360"/>
          </a:xfrm>
        </p:spPr>
        <p:txBody>
          <a:bodyPr>
            <a:normAutofit/>
          </a:bodyPr>
          <a:lstStyle/>
          <a:p>
            <a:r>
              <a:rPr lang="en-US" sz="3200" dirty="0"/>
              <a:t>A request to </a:t>
            </a:r>
            <a:r>
              <a:rPr lang="en-US" sz="3200" u="sng" dirty="0"/>
              <a:t>deposit</a:t>
            </a:r>
            <a:r>
              <a:rPr lang="en-US" sz="3200" dirty="0"/>
              <a:t> money into your account</a:t>
            </a:r>
          </a:p>
          <a:p>
            <a:r>
              <a:rPr lang="en-US" sz="3200" dirty="0"/>
              <a:t>A request for you to </a:t>
            </a:r>
            <a:r>
              <a:rPr lang="en-US" sz="3200" u="sng" dirty="0"/>
              <a:t>cash a check</a:t>
            </a:r>
            <a:r>
              <a:rPr lang="en-US" sz="3200" dirty="0"/>
              <a:t> (and keep a small amount)</a:t>
            </a:r>
          </a:p>
          <a:p>
            <a:r>
              <a:rPr lang="en-US" sz="3200" dirty="0"/>
              <a:t>Request for payment in:</a:t>
            </a:r>
          </a:p>
          <a:p>
            <a:pPr lvl="1"/>
            <a:r>
              <a:rPr lang="en-US" sz="3200" u="sng" dirty="0">
                <a:solidFill>
                  <a:srgbClr val="FF0000"/>
                </a:solidFill>
              </a:rPr>
              <a:t>Gift cards</a:t>
            </a:r>
          </a:p>
          <a:p>
            <a:pPr lvl="1"/>
            <a:r>
              <a:rPr lang="en-US" sz="3200" dirty="0"/>
              <a:t>Crypto currency</a:t>
            </a:r>
          </a:p>
          <a:p>
            <a:pPr lvl="1"/>
            <a:r>
              <a:rPr lang="en-US" sz="3200" dirty="0"/>
              <a:t>Bank transfers</a:t>
            </a:r>
          </a:p>
          <a:p>
            <a:r>
              <a:rPr lang="en-US" sz="3200" dirty="0"/>
              <a:t>Request for </a:t>
            </a:r>
            <a:r>
              <a:rPr lang="en-US" sz="3200" u="sng" dirty="0"/>
              <a:t>secrecy</a:t>
            </a:r>
          </a:p>
          <a:p>
            <a:r>
              <a:rPr lang="en-US" sz="3200" u="sng" dirty="0"/>
              <a:t>Urgency</a:t>
            </a:r>
            <a:r>
              <a:rPr lang="en-US" sz="3200" dirty="0"/>
              <a:t> - act now!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575FA19-6D07-490C-BAF4-85C138295D6B}"/>
              </a:ext>
            </a:extLst>
          </p:cNvPr>
          <p:cNvSpPr txBox="1">
            <a:spLocks/>
          </p:cNvSpPr>
          <p:nvPr/>
        </p:nvSpPr>
        <p:spPr>
          <a:xfrm>
            <a:off x="6269271" y="6349778"/>
            <a:ext cx="1815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665F381-891E-46A9-A1EF-2C12EE33295B}"/>
              </a:ext>
            </a:extLst>
          </p:cNvPr>
          <p:cNvSpPr txBox="1">
            <a:spLocks/>
          </p:cNvSpPr>
          <p:nvPr/>
        </p:nvSpPr>
        <p:spPr>
          <a:xfrm>
            <a:off x="8019510" y="6383383"/>
            <a:ext cx="29797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E29401"/>
              </a:solidFill>
            </a:endParaRPr>
          </a:p>
        </p:txBody>
      </p:sp>
      <p:pic>
        <p:nvPicPr>
          <p:cNvPr id="5" name="Picture 4" descr="Red flag at the beach">
            <a:extLst>
              <a:ext uri="{FF2B5EF4-FFF2-40B4-BE49-F238E27FC236}">
                <a16:creationId xmlns:a16="http://schemas.microsoft.com/office/drawing/2014/main" id="{57385FEE-C32B-C4D2-AA16-EED80A4598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476" y="2677957"/>
            <a:ext cx="5844073" cy="328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72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03" y="462819"/>
            <a:ext cx="10515600" cy="651912"/>
          </a:xfrm>
        </p:spPr>
        <p:txBody>
          <a:bodyPr>
            <a:noAutofit/>
          </a:bodyPr>
          <a:lstStyle/>
          <a:p>
            <a:pPr algn="ctr"/>
            <a:r>
              <a:rPr lang="en-US" altLang="en-US" u="sng" dirty="0"/>
              <a:t>“DO NOT CALL” Registry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6461" y="1539550"/>
            <a:ext cx="9001817" cy="429207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/>
              <a:t>Reduce the number of telemarketing calls you receive.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dirty="0"/>
              <a:t>		</a:t>
            </a:r>
            <a:r>
              <a:rPr lang="en-US" altLang="en-US" sz="4400" dirty="0"/>
              <a:t>  </a:t>
            </a:r>
            <a:r>
              <a:rPr lang="en-US" altLang="en-US" sz="4400" dirty="0">
                <a:solidFill>
                  <a:srgbClr val="00CC00"/>
                </a:solidFill>
              </a:rPr>
              <a:t>	 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sz="4400" dirty="0">
              <a:solidFill>
                <a:srgbClr val="00CC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sz="4400" dirty="0">
              <a:solidFill>
                <a:srgbClr val="00CC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4400" dirty="0">
                <a:solidFill>
                  <a:srgbClr val="00CC00"/>
                </a:solidFill>
              </a:rPr>
              <a:t>1-888-382-1222</a:t>
            </a: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4400" dirty="0">
                <a:solidFill>
                  <a:srgbClr val="00CC00"/>
                </a:solidFill>
              </a:rPr>
              <a:t>www.donotcall.gov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575FA19-6D07-490C-BAF4-85C138295D6B}"/>
              </a:ext>
            </a:extLst>
          </p:cNvPr>
          <p:cNvSpPr txBox="1">
            <a:spLocks/>
          </p:cNvSpPr>
          <p:nvPr/>
        </p:nvSpPr>
        <p:spPr>
          <a:xfrm>
            <a:off x="6269271" y="6349778"/>
            <a:ext cx="1815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Picture 5" descr="Library of telemarketing clip art free download png files ...">
            <a:extLst>
              <a:ext uri="{FF2B5EF4-FFF2-40B4-BE49-F238E27FC236}">
                <a16:creationId xmlns:a16="http://schemas.microsoft.com/office/drawing/2014/main" id="{BC7F6151-9AE0-BD26-47B8-AB67F1612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264" y="2191139"/>
            <a:ext cx="2571750" cy="182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588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03" y="462819"/>
            <a:ext cx="10515600" cy="651912"/>
          </a:xfrm>
        </p:spPr>
        <p:txBody>
          <a:bodyPr>
            <a:noAutofit/>
          </a:bodyPr>
          <a:lstStyle/>
          <a:p>
            <a:pPr algn="ctr"/>
            <a:r>
              <a:rPr lang="en-US" altLang="en-US" u="sng" dirty="0"/>
              <a:t>Contact Information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911" y="1539550"/>
            <a:ext cx="9321037" cy="4292079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u="sng" dirty="0"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Fraud</a:t>
            </a:r>
            <a:r>
              <a:rPr lang="en-US" sz="3000" u="sng" dirty="0">
                <a:solidFill>
                  <a:srgbClr val="0563C1"/>
                </a:solidFill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000" u="sng" dirty="0"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Counseling</a:t>
            </a:r>
            <a:r>
              <a:rPr lang="en-US" sz="3000" u="sng" dirty="0">
                <a:solidFill>
                  <a:srgbClr val="0563C1"/>
                </a:solidFill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</a:t>
            </a:r>
            <a:r>
              <a:rPr lang="en-US" sz="30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www.aarp.org/fraudsupport</a:t>
            </a:r>
            <a:endParaRPr lang="en-US" sz="3000" u="sng" dirty="0">
              <a:solidFill>
                <a:srgbClr val="0563C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altLang="en-US" sz="2600" u="sng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Senior Legal Hotline – </a:t>
            </a:r>
            <a:r>
              <a:rPr lang="en-US" altLang="en-US" dirty="0">
                <a:solidFill>
                  <a:srgbClr val="00CC00"/>
                </a:solidFill>
              </a:rPr>
              <a:t>404-657-9915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800" dirty="0"/>
              <a:t>Free legal advice, M-Thursday 9:00 to 2:00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altLang="en-US" sz="2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Adult Protective Services – </a:t>
            </a:r>
            <a:r>
              <a:rPr lang="en-US" altLang="en-US" dirty="0">
                <a:solidFill>
                  <a:srgbClr val="00CC00"/>
                </a:solidFill>
              </a:rPr>
              <a:t>1-866-552-4464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800" dirty="0"/>
              <a:t>To report suspected abuse, neglect or exploitation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altLang="en-US" sz="2800" dirty="0"/>
          </a:p>
          <a:p>
            <a:pPr>
              <a:spcAft>
                <a:spcPts val="0"/>
              </a:spcAft>
              <a:defRPr/>
            </a:pPr>
            <a:r>
              <a:rPr lang="en-US" altLang="en-US" dirty="0"/>
              <a:t>Better Business Bureau – </a:t>
            </a:r>
            <a:r>
              <a:rPr lang="en-US" altLang="en-US" dirty="0">
                <a:solidFill>
                  <a:srgbClr val="00CC00"/>
                </a:solidFill>
              </a:rPr>
              <a:t>404-766-0875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800" dirty="0"/>
              <a:t>Research a business before hiring them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altLang="en-US" sz="2800" dirty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altLang="en-US" sz="2800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665F381-891E-46A9-A1EF-2C12EE33295B}"/>
              </a:ext>
            </a:extLst>
          </p:cNvPr>
          <p:cNvSpPr txBox="1">
            <a:spLocks/>
          </p:cNvSpPr>
          <p:nvPr/>
        </p:nvSpPr>
        <p:spPr>
          <a:xfrm>
            <a:off x="8084756" y="6349778"/>
            <a:ext cx="29797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E294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908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03" y="462819"/>
            <a:ext cx="10515600" cy="651912"/>
          </a:xfrm>
        </p:spPr>
        <p:txBody>
          <a:bodyPr>
            <a:noAutofit/>
          </a:bodyPr>
          <a:lstStyle/>
          <a:p>
            <a:pPr algn="ctr"/>
            <a:r>
              <a:rPr lang="en-US" u="sng" dirty="0"/>
              <a:t>And Don’t Forget…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415" y="1660849"/>
            <a:ext cx="8355864" cy="41707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If you ever feel threatened, call the police</a:t>
            </a:r>
            <a:r>
              <a:rPr lang="en-US" sz="2800" dirty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575FA19-6D07-490C-BAF4-85C138295D6B}"/>
              </a:ext>
            </a:extLst>
          </p:cNvPr>
          <p:cNvSpPr txBox="1">
            <a:spLocks/>
          </p:cNvSpPr>
          <p:nvPr/>
        </p:nvSpPr>
        <p:spPr>
          <a:xfrm>
            <a:off x="6269271" y="6349778"/>
            <a:ext cx="1815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665F381-891E-46A9-A1EF-2C12EE33295B}"/>
              </a:ext>
            </a:extLst>
          </p:cNvPr>
          <p:cNvSpPr txBox="1">
            <a:spLocks/>
          </p:cNvSpPr>
          <p:nvPr/>
        </p:nvSpPr>
        <p:spPr>
          <a:xfrm>
            <a:off x="8084756" y="6349778"/>
            <a:ext cx="29797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E29401"/>
              </a:solidFill>
            </a:endParaRPr>
          </a:p>
        </p:txBody>
      </p:sp>
      <p:pic>
        <p:nvPicPr>
          <p:cNvPr id="5" name="Picture 2" descr="Free 911 Emergency Cliparts, Download Free Clip Art, Free Clip Art ...">
            <a:extLst>
              <a:ext uri="{FF2B5EF4-FFF2-40B4-BE49-F238E27FC236}">
                <a16:creationId xmlns:a16="http://schemas.microsoft.com/office/drawing/2014/main" id="{9FA17C25-5F8E-A96B-F086-24EB9C348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286" y="2616925"/>
            <a:ext cx="4592434" cy="321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061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/>
              <a:t>Look out for Common Scams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3200" dirty="0"/>
              <a:t>Criminals target older victims.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altLang="en-US" sz="3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/>
              <a:t> </a:t>
            </a:r>
            <a:r>
              <a:rPr lang="en-US" altLang="en-US" sz="3200" u="sng" dirty="0">
                <a:solidFill>
                  <a:srgbClr val="FF0000"/>
                </a:solidFill>
              </a:rPr>
              <a:t>Methods:</a:t>
            </a:r>
            <a:r>
              <a:rPr lang="en-US" altLang="en-US" sz="3200" dirty="0"/>
              <a:t> </a:t>
            </a:r>
          </a:p>
          <a:p>
            <a:pPr lvl="1">
              <a:spcAft>
                <a:spcPts val="0"/>
              </a:spcAft>
              <a:defRPr/>
            </a:pPr>
            <a:r>
              <a:rPr lang="en-US" altLang="en-US" sz="2800" dirty="0"/>
              <a:t>phone calls</a:t>
            </a:r>
          </a:p>
          <a:p>
            <a:pPr lvl="1">
              <a:spcAft>
                <a:spcPts val="0"/>
              </a:spcAft>
              <a:defRPr/>
            </a:pPr>
            <a:r>
              <a:rPr lang="en-US" altLang="en-US" sz="2800" dirty="0"/>
              <a:t>unexpected texts or emails </a:t>
            </a:r>
          </a:p>
          <a:p>
            <a:pPr lvl="1">
              <a:spcAft>
                <a:spcPts val="0"/>
              </a:spcAft>
              <a:defRPr/>
            </a:pPr>
            <a:r>
              <a:rPr lang="en-US" altLang="en-US" sz="2800" dirty="0"/>
              <a:t>online dating services</a:t>
            </a:r>
          </a:p>
          <a:p>
            <a:pPr lvl="1">
              <a:spcAft>
                <a:spcPts val="0"/>
              </a:spcAft>
              <a:defRPr/>
            </a:pPr>
            <a:r>
              <a:rPr lang="en-US" altLang="en-US" sz="2800" dirty="0"/>
              <a:t>being approached in public (church, restaurant)</a:t>
            </a:r>
          </a:p>
          <a:p>
            <a:pPr lvl="1">
              <a:spcAft>
                <a:spcPts val="0"/>
              </a:spcAft>
              <a:defRPr/>
            </a:pPr>
            <a:r>
              <a:rPr lang="en-US" altLang="en-US" sz="2800" dirty="0"/>
              <a:t>strangers knocking on  your door</a:t>
            </a:r>
          </a:p>
          <a:p>
            <a:pPr marL="201168" lvl="1" indent="0">
              <a:spcAft>
                <a:spcPts val="0"/>
              </a:spcAft>
              <a:buNone/>
              <a:defRPr/>
            </a:pPr>
            <a:endParaRPr lang="en-US" altLang="en-US" sz="2800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575FA19-6D07-490C-BAF4-85C138295D6B}"/>
              </a:ext>
            </a:extLst>
          </p:cNvPr>
          <p:cNvSpPr txBox="1">
            <a:spLocks/>
          </p:cNvSpPr>
          <p:nvPr/>
        </p:nvSpPr>
        <p:spPr>
          <a:xfrm>
            <a:off x="6269271" y="6349778"/>
            <a:ext cx="1815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665F381-891E-46A9-A1EF-2C12EE33295B}"/>
              </a:ext>
            </a:extLst>
          </p:cNvPr>
          <p:cNvSpPr txBox="1">
            <a:spLocks/>
          </p:cNvSpPr>
          <p:nvPr/>
        </p:nvSpPr>
        <p:spPr>
          <a:xfrm>
            <a:off x="8084756" y="6349778"/>
            <a:ext cx="29797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E29401"/>
              </a:solidFill>
            </a:endParaRP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6E01D715-320F-41AE-A4FB-52FA76331485}"/>
              </a:ext>
            </a:extLst>
          </p:cNvPr>
          <p:cNvSpPr txBox="1">
            <a:spLocks/>
          </p:cNvSpPr>
          <p:nvPr/>
        </p:nvSpPr>
        <p:spPr>
          <a:xfrm>
            <a:off x="1167485" y="6343128"/>
            <a:ext cx="5107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Picture 10" descr="Warning of Scam Alert stock photo. Image of hazard, fraud - 33771536">
            <a:extLst>
              <a:ext uri="{FF2B5EF4-FFF2-40B4-BE49-F238E27FC236}">
                <a16:creationId xmlns:a16="http://schemas.microsoft.com/office/drawing/2014/main" id="{DFFEB2AA-D20B-A85F-CCDB-EEBD85FD1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909" y="1315652"/>
            <a:ext cx="2618173" cy="261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418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5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E3408F7-03B3-3892-2A71-91564255C82F}"/>
              </a:ext>
            </a:extLst>
          </p:cNvPr>
          <p:cNvSpPr txBox="1"/>
          <p:nvPr/>
        </p:nvSpPr>
        <p:spPr>
          <a:xfrm>
            <a:off x="1884784" y="667074"/>
            <a:ext cx="881043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44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Presented by the Catoosa County Probate Court</a:t>
            </a:r>
          </a:p>
          <a:p>
            <a:pPr algn="ctr"/>
            <a:endParaRPr lang="en-US" sz="44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4400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E3E5C6-C5EC-3E80-4948-48CB1D55A5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    catoosa</a:t>
            </a:r>
            <a:r>
              <a:rPr lang="en-US" sz="4800" dirty="0">
                <a:solidFill>
                  <a:schemeClr val="bg1"/>
                </a:solidFill>
              </a:rPr>
              <a:t>.com/probate</a:t>
            </a:r>
          </a:p>
        </p:txBody>
      </p:sp>
    </p:spTree>
    <p:extLst>
      <p:ext uri="{BB962C8B-B14F-4D97-AF65-F5344CB8AC3E}">
        <p14:creationId xmlns:p14="http://schemas.microsoft.com/office/powerpoint/2010/main" val="1924762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03" y="462819"/>
            <a:ext cx="10515600" cy="651912"/>
          </a:xfrm>
        </p:spPr>
        <p:txBody>
          <a:bodyPr>
            <a:noAutofit/>
          </a:bodyPr>
          <a:lstStyle/>
          <a:p>
            <a:pPr algn="ctr"/>
            <a:r>
              <a:rPr lang="en-US" u="sng" dirty="0"/>
              <a:t>Elements of a scam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485" y="1562470"/>
            <a:ext cx="10049464" cy="398840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u="sng" dirty="0">
                <a:solidFill>
                  <a:srgbClr val="FF0000"/>
                </a:solidFill>
              </a:rPr>
              <a:t>Urgency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/>
              <a:t>– it has to be now!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36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u="sng" dirty="0">
                <a:solidFill>
                  <a:srgbClr val="FF0000"/>
                </a:solidFill>
              </a:rPr>
              <a:t>Emotion</a:t>
            </a:r>
            <a:r>
              <a:rPr lang="en-US" altLang="en-US" sz="3600" dirty="0"/>
              <a:t> – fear, love, excitement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36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u="sng" dirty="0">
                <a:solidFill>
                  <a:srgbClr val="FF0000"/>
                </a:solidFill>
              </a:rPr>
              <a:t>Secrecy</a:t>
            </a:r>
            <a:r>
              <a:rPr lang="en-US" altLang="en-US" sz="3600" dirty="0"/>
              <a:t> – don’t tell anyone!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DDF32D6-8D58-D21C-247F-F2D9253111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84756" y="3204970"/>
            <a:ext cx="2562665" cy="227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89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03" y="462819"/>
            <a:ext cx="10515600" cy="651912"/>
          </a:xfrm>
        </p:spPr>
        <p:txBody>
          <a:bodyPr>
            <a:noAutofit/>
          </a:bodyPr>
          <a:lstStyle/>
          <a:p>
            <a:pPr algn="ctr"/>
            <a:r>
              <a:rPr lang="en-US" u="sng" dirty="0"/>
              <a:t>Grandparent Scams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78" y="1745203"/>
            <a:ext cx="9179498" cy="409570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3200" dirty="0"/>
              <a:t>“Help me, Grandma.  I’m in jail.”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32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3200" dirty="0"/>
              <a:t>“Don’t tell my parents!”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32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3200" dirty="0"/>
              <a:t>“I’m scared – please send money.”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3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chemeClr val="bg1"/>
                </a:solidFill>
              </a:rPr>
              <a:t>THIS    </a:t>
            </a:r>
            <a:r>
              <a:rPr lang="en-US" altLang="en-US" sz="3200" b="1" u="sng" dirty="0">
                <a:solidFill>
                  <a:srgbClr val="FF0000"/>
                </a:solidFill>
              </a:rPr>
              <a:t>Don’t pay them </a:t>
            </a:r>
            <a:r>
              <a:rPr lang="en-US" altLang="en-US" sz="3200" u="sng" dirty="0">
                <a:solidFill>
                  <a:srgbClr val="FF0000"/>
                </a:solidFill>
              </a:rPr>
              <a:t>– call your family!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575FA19-6D07-490C-BAF4-85C138295D6B}"/>
              </a:ext>
            </a:extLst>
          </p:cNvPr>
          <p:cNvSpPr txBox="1">
            <a:spLocks/>
          </p:cNvSpPr>
          <p:nvPr/>
        </p:nvSpPr>
        <p:spPr>
          <a:xfrm>
            <a:off x="6269271" y="6349778"/>
            <a:ext cx="1815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665F381-891E-46A9-A1EF-2C12EE33295B}"/>
              </a:ext>
            </a:extLst>
          </p:cNvPr>
          <p:cNvSpPr txBox="1">
            <a:spLocks/>
          </p:cNvSpPr>
          <p:nvPr/>
        </p:nvSpPr>
        <p:spPr>
          <a:xfrm>
            <a:off x="8084756" y="6349778"/>
            <a:ext cx="29797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E2940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CAF0DD3-BACF-6C93-1696-5D5FEC9E1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909" y="1121381"/>
            <a:ext cx="2894860" cy="352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ree Phone Clipart Pictures - Clipartix">
            <a:extLst>
              <a:ext uri="{FF2B5EF4-FFF2-40B4-BE49-F238E27FC236}">
                <a16:creationId xmlns:a16="http://schemas.microsoft.com/office/drawing/2014/main" id="{9D7367B6-C8FC-9AC0-E22A-C09293D68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881" y="177143"/>
            <a:ext cx="1228725" cy="122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999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03" y="462819"/>
            <a:ext cx="10515600" cy="651912"/>
          </a:xfrm>
        </p:spPr>
        <p:txBody>
          <a:bodyPr>
            <a:noAutofit/>
          </a:bodyPr>
          <a:lstStyle/>
          <a:p>
            <a:pPr algn="ctr"/>
            <a:r>
              <a:rPr lang="en-US" u="sng" dirty="0"/>
              <a:t>IRS Scams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349" y="1779600"/>
            <a:ext cx="10515600" cy="4132927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/>
              <a:t>“This is the IRS.”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3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/>
              <a:t>“You owe us money.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3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/>
              <a:t>“The police are on their way to arrest you,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3200" dirty="0"/>
              <a:t>unless you pay us now!”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3200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3200" b="1" u="sng" dirty="0">
                <a:solidFill>
                  <a:srgbClr val="FF0000"/>
                </a:solidFill>
              </a:rPr>
              <a:t>The IRS never calls taxpayers.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 descr="Free Tax Return Cliparts, Download Free Clip Art, Free Clip Art on ...">
            <a:extLst>
              <a:ext uri="{FF2B5EF4-FFF2-40B4-BE49-F238E27FC236}">
                <a16:creationId xmlns:a16="http://schemas.microsoft.com/office/drawing/2014/main" id="{50CECBA8-AD3C-D095-42BE-4E740A273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031" y="1779601"/>
            <a:ext cx="3218168" cy="263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ree Phone Clipart Pictures - Clipartix">
            <a:extLst>
              <a:ext uri="{FF2B5EF4-FFF2-40B4-BE49-F238E27FC236}">
                <a16:creationId xmlns:a16="http://schemas.microsoft.com/office/drawing/2014/main" id="{8DD7E7FC-6BE0-68E7-26E5-3FB9B176E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882" y="149747"/>
            <a:ext cx="1360207" cy="13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38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03" y="462819"/>
            <a:ext cx="10515600" cy="651912"/>
          </a:xfrm>
        </p:spPr>
        <p:txBody>
          <a:bodyPr>
            <a:noAutofit/>
          </a:bodyPr>
          <a:lstStyle/>
          <a:p>
            <a:pPr algn="ctr"/>
            <a:r>
              <a:rPr lang="en-US" u="sng" dirty="0"/>
              <a:t>Sweepstakes Scams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10" y="1842914"/>
            <a:ext cx="10515600" cy="401132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/>
              <a:t>“You’ve won a big prize.”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3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/>
              <a:t>“You have to pay the (taxes) (shipping) first.”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3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/>
              <a:t>“Wire the money/send cash/buy gift cards.”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3200" dirty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3200" b="1" u="sng" dirty="0">
                <a:solidFill>
                  <a:srgbClr val="FF0000"/>
                </a:solidFill>
              </a:rPr>
              <a:t>You never have to pay to receive a prize</a:t>
            </a:r>
            <a:r>
              <a:rPr lang="en-US" altLang="en-US" sz="3200" b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 descr="Holding Big Sweepstakes Check - Great PowerPoint ClipArt for ...">
            <a:extLst>
              <a:ext uri="{FF2B5EF4-FFF2-40B4-BE49-F238E27FC236}">
                <a16:creationId xmlns:a16="http://schemas.microsoft.com/office/drawing/2014/main" id="{5763664B-8C0E-0715-B551-EB5EF1FAF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148" y="1248766"/>
            <a:ext cx="3250890" cy="325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phic 4" descr="Mailbox with solid fill">
            <a:extLst>
              <a:ext uri="{FF2B5EF4-FFF2-40B4-BE49-F238E27FC236}">
                <a16:creationId xmlns:a16="http://schemas.microsoft.com/office/drawing/2014/main" id="{D8E871BB-FF48-D404-308A-04BBAFFC8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9790" y="532767"/>
            <a:ext cx="914400" cy="914400"/>
          </a:xfrm>
          <a:prstGeom prst="rect">
            <a:avLst/>
          </a:prstGeom>
        </p:spPr>
      </p:pic>
      <p:pic>
        <p:nvPicPr>
          <p:cNvPr id="6" name="Picture 5" descr="Free Phone Clipart Pictures - Clipartix">
            <a:extLst>
              <a:ext uri="{FF2B5EF4-FFF2-40B4-BE49-F238E27FC236}">
                <a16:creationId xmlns:a16="http://schemas.microsoft.com/office/drawing/2014/main" id="{E539E00D-A0FD-CC0F-508A-6B38B9191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14" y="175639"/>
            <a:ext cx="1016253" cy="101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994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03" y="462819"/>
            <a:ext cx="10515600" cy="651912"/>
          </a:xfrm>
        </p:spPr>
        <p:txBody>
          <a:bodyPr>
            <a:noAutofit/>
          </a:bodyPr>
          <a:lstStyle/>
          <a:p>
            <a:pPr algn="ctr"/>
            <a:r>
              <a:rPr lang="en-US" u="sng" dirty="0"/>
              <a:t>Store Scams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349" y="1464907"/>
            <a:ext cx="10515600" cy="4616797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Senior discount day</a:t>
            </a:r>
          </a:p>
          <a:p>
            <a:r>
              <a:rPr lang="en-US" sz="3200" u="sng" dirty="0"/>
              <a:t>Distractions</a:t>
            </a:r>
          </a:p>
          <a:p>
            <a:pPr lvl="1"/>
            <a:r>
              <a:rPr lang="en-US" sz="3200" dirty="0"/>
              <a:t>“Do you think my mom would like this shirt?”</a:t>
            </a:r>
          </a:p>
          <a:p>
            <a:pPr lvl="1"/>
            <a:r>
              <a:rPr lang="en-US" sz="3200" dirty="0"/>
              <a:t>“Can you help me read this label?”</a:t>
            </a:r>
          </a:p>
          <a:p>
            <a:pPr lvl="1"/>
            <a:r>
              <a:rPr lang="en-US" sz="3200" dirty="0"/>
              <a:t>Somebody drops something in front of you.</a:t>
            </a:r>
          </a:p>
          <a:p>
            <a:pPr lvl="1"/>
            <a:endParaRPr lang="en-US" sz="3200" dirty="0"/>
          </a:p>
          <a:p>
            <a:pPr marL="201168" lvl="1" indent="0">
              <a:buNone/>
            </a:pPr>
            <a:r>
              <a:rPr lang="en-US" sz="3200" u="sng" dirty="0"/>
              <a:t>Pickpockets often work in pairs</a:t>
            </a:r>
            <a:r>
              <a:rPr lang="en-US" sz="3200" dirty="0"/>
              <a:t>.</a:t>
            </a:r>
          </a:p>
          <a:p>
            <a:pPr marL="201168" lvl="1" indent="0">
              <a:buNone/>
            </a:pPr>
            <a:endParaRPr lang="en-US" sz="3200" dirty="0"/>
          </a:p>
          <a:p>
            <a:pPr marL="201168" lvl="1" indent="0">
              <a:buNone/>
            </a:pPr>
            <a:r>
              <a:rPr lang="en-US" sz="3200" dirty="0"/>
              <a:t>Don’t put your wallet in your back pocket.</a:t>
            </a:r>
          </a:p>
          <a:p>
            <a:pPr marL="201168" lvl="1" indent="0">
              <a:buNone/>
            </a:pPr>
            <a:endParaRPr lang="en-US" sz="3200" dirty="0"/>
          </a:p>
          <a:p>
            <a:pPr marL="201168" lvl="1" indent="0" algn="ctr">
              <a:buNone/>
            </a:pPr>
            <a:r>
              <a:rPr lang="en-US" sz="3200" b="1" u="sng" dirty="0">
                <a:solidFill>
                  <a:srgbClr val="FF0000"/>
                </a:solidFill>
              </a:rPr>
              <a:t>NEVER leave your purse in the shopping cart.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665F381-891E-46A9-A1EF-2C12EE33295B}"/>
              </a:ext>
            </a:extLst>
          </p:cNvPr>
          <p:cNvSpPr txBox="1">
            <a:spLocks/>
          </p:cNvSpPr>
          <p:nvPr/>
        </p:nvSpPr>
        <p:spPr>
          <a:xfrm>
            <a:off x="8084756" y="6349778"/>
            <a:ext cx="29797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E29401"/>
              </a:solidFill>
            </a:endParaRPr>
          </a:p>
        </p:txBody>
      </p:sp>
      <p:pic>
        <p:nvPicPr>
          <p:cNvPr id="4" name="Picture 3" descr="A green shopping cart&#10;&#10;Description automatically generated with medium confidence">
            <a:extLst>
              <a:ext uri="{FF2B5EF4-FFF2-40B4-BE49-F238E27FC236}">
                <a16:creationId xmlns:a16="http://schemas.microsoft.com/office/drawing/2014/main" id="{1C8C427A-A381-5A9D-C3DD-8E8C41BA2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35189" y="1603328"/>
            <a:ext cx="3279331" cy="324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5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03" y="462819"/>
            <a:ext cx="10515600" cy="651912"/>
          </a:xfrm>
        </p:spPr>
        <p:txBody>
          <a:bodyPr>
            <a:noAutofit/>
          </a:bodyPr>
          <a:lstStyle/>
          <a:p>
            <a:pPr algn="ctr"/>
            <a:r>
              <a:rPr lang="en-US" u="sng" dirty="0"/>
              <a:t>Home Repair Scams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349" y="1315618"/>
            <a:ext cx="10515600" cy="462798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/>
              <a:t>A stranger tells you there is a problem with:</a:t>
            </a:r>
          </a:p>
          <a:p>
            <a:pPr lvl="1" eaLnBrk="1" hangingPunct="1">
              <a:defRPr/>
            </a:pPr>
            <a:r>
              <a:rPr lang="en-US" sz="3200" dirty="0"/>
              <a:t>your roof, </a:t>
            </a:r>
          </a:p>
          <a:p>
            <a:pPr lvl="1" eaLnBrk="1" hangingPunct="1">
              <a:defRPr/>
            </a:pPr>
            <a:r>
              <a:rPr lang="en-US" sz="3200" dirty="0"/>
              <a:t>your driveway, </a:t>
            </a:r>
          </a:p>
          <a:p>
            <a:pPr lvl="1" eaLnBrk="1" hangingPunct="1">
              <a:defRPr/>
            </a:pPr>
            <a:r>
              <a:rPr lang="en-US" sz="3200" dirty="0"/>
              <a:t>tree limbs, or </a:t>
            </a:r>
          </a:p>
          <a:p>
            <a:pPr lvl="1" eaLnBrk="1" hangingPunct="1">
              <a:defRPr/>
            </a:pPr>
            <a:r>
              <a:rPr lang="en-US" sz="3200" dirty="0"/>
              <a:t>they will offer to power-wash your house. </a:t>
            </a:r>
          </a:p>
          <a:p>
            <a:pPr marL="201168" lvl="1" indent="0" eaLnBrk="1" hangingPunct="1">
              <a:buNone/>
              <a:defRPr/>
            </a:pPr>
            <a:endParaRPr lang="en-US" sz="3200" dirty="0"/>
          </a:p>
          <a:p>
            <a:pPr eaLnBrk="1" hangingPunct="1">
              <a:defRPr/>
            </a:pPr>
            <a:r>
              <a:rPr lang="en-US" sz="3200" dirty="0"/>
              <a:t>Only hire a company that you know, or who is referred by someone you know. </a:t>
            </a:r>
          </a:p>
          <a:p>
            <a:pPr algn="ctr" eaLnBrk="1" hangingPunct="1">
              <a:defRPr/>
            </a:pPr>
            <a:r>
              <a:rPr lang="en-US" sz="3200" b="1" u="sng" dirty="0">
                <a:solidFill>
                  <a:srgbClr val="FF0000"/>
                </a:solidFill>
              </a:rPr>
              <a:t>Don’t hire someone who knocks on your door.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575FA19-6D07-490C-BAF4-85C138295D6B}"/>
              </a:ext>
            </a:extLst>
          </p:cNvPr>
          <p:cNvSpPr txBox="1">
            <a:spLocks/>
          </p:cNvSpPr>
          <p:nvPr/>
        </p:nvSpPr>
        <p:spPr>
          <a:xfrm>
            <a:off x="6269271" y="6349778"/>
            <a:ext cx="1815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Picture 2" descr="Shopping for the Lowest Priced Repair Can Sometimes Cost You More ...">
            <a:extLst>
              <a:ext uri="{FF2B5EF4-FFF2-40B4-BE49-F238E27FC236}">
                <a16:creationId xmlns:a16="http://schemas.microsoft.com/office/drawing/2014/main" id="{5AE90EFF-F669-07A2-3C52-8C006604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444" y="351885"/>
            <a:ext cx="2180564" cy="23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599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03" y="462819"/>
            <a:ext cx="10515600" cy="651912"/>
          </a:xfrm>
        </p:spPr>
        <p:txBody>
          <a:bodyPr>
            <a:noAutofit/>
          </a:bodyPr>
          <a:lstStyle/>
          <a:p>
            <a:pPr algn="ctr"/>
            <a:r>
              <a:rPr lang="en-US" altLang="en-US" u="sng" dirty="0"/>
              <a:t>Investment Fraud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349" y="1199534"/>
            <a:ext cx="10515600" cy="47813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/>
              <a:t>BEWARE of these claims: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3200" dirty="0"/>
          </a:p>
          <a:p>
            <a:pPr lvl="1">
              <a:spcAft>
                <a:spcPts val="0"/>
              </a:spcAft>
              <a:defRPr/>
            </a:pPr>
            <a:r>
              <a:rPr lang="en-US" altLang="en-US" sz="3200" dirty="0"/>
              <a:t>guaranteed profits</a:t>
            </a:r>
          </a:p>
          <a:p>
            <a:pPr lvl="1">
              <a:spcAft>
                <a:spcPts val="0"/>
              </a:spcAft>
              <a:defRPr/>
            </a:pPr>
            <a:r>
              <a:rPr lang="en-US" altLang="en-US" sz="3200" dirty="0"/>
              <a:t>no risk </a:t>
            </a:r>
          </a:p>
          <a:p>
            <a:pPr lvl="1">
              <a:spcAft>
                <a:spcPts val="0"/>
              </a:spcAft>
              <a:defRPr/>
            </a:pPr>
            <a:r>
              <a:rPr lang="en-US" altLang="en-US" sz="3200" dirty="0"/>
              <a:t>profits of 30%, 100% or higher</a:t>
            </a:r>
          </a:p>
          <a:p>
            <a:pPr lvl="1">
              <a:spcAft>
                <a:spcPts val="0"/>
              </a:spcAft>
              <a:defRPr/>
            </a:pPr>
            <a:r>
              <a:rPr lang="en-US" altLang="en-US" sz="3200" dirty="0"/>
              <a:t>offers that are “only available today”</a:t>
            </a:r>
          </a:p>
          <a:p>
            <a:pPr lvl="1">
              <a:spcAft>
                <a:spcPts val="0"/>
              </a:spcAft>
              <a:defRPr/>
            </a:pPr>
            <a:r>
              <a:rPr lang="en-US" altLang="en-US" sz="3200" dirty="0"/>
              <a:t>secret investments – just for you. </a:t>
            </a:r>
          </a:p>
          <a:p>
            <a:pPr lvl="1">
              <a:spcAft>
                <a:spcPts val="0"/>
              </a:spcAft>
              <a:defRPr/>
            </a:pPr>
            <a:endParaRPr lang="en-US" altLang="en-US" sz="3200" dirty="0"/>
          </a:p>
          <a:p>
            <a:pPr marL="0" indent="0" algn="ctr">
              <a:buNone/>
            </a:pPr>
            <a:r>
              <a:rPr lang="en-US" altLang="en-US" sz="3200" b="1" u="sng" dirty="0">
                <a:solidFill>
                  <a:srgbClr val="FF0000"/>
                </a:solidFill>
              </a:rPr>
              <a:t>If it sounds too good to be true – IT IS! </a:t>
            </a:r>
            <a:r>
              <a:rPr lang="en-US" altLang="en-US" sz="3200" u="sng" dirty="0">
                <a:solidFill>
                  <a:schemeClr val="bg1"/>
                </a:solidFill>
              </a:rPr>
              <a:t>!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clock, vector graphics">
            <a:extLst>
              <a:ext uri="{FF2B5EF4-FFF2-40B4-BE49-F238E27FC236}">
                <a16:creationId xmlns:a16="http://schemas.microsoft.com/office/drawing/2014/main" id="{D1192341-FE9F-290B-A226-A16DBEC298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31802" y="1253837"/>
            <a:ext cx="3858238" cy="241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99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2679</TotalTime>
  <Words>813</Words>
  <Application>Microsoft Office PowerPoint</Application>
  <PresentationFormat>Widescreen</PresentationFormat>
  <Paragraphs>173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Fraud Targeting the Elderly:  How to protect yourself!  </vt:lpstr>
      <vt:lpstr>Look out for Common Scams</vt:lpstr>
      <vt:lpstr>Elements of a scam</vt:lpstr>
      <vt:lpstr>Grandparent Scams</vt:lpstr>
      <vt:lpstr>IRS Scams</vt:lpstr>
      <vt:lpstr>Sweepstakes Scams</vt:lpstr>
      <vt:lpstr>Store Scams</vt:lpstr>
      <vt:lpstr>Home Repair Scams</vt:lpstr>
      <vt:lpstr>Investment Fraud</vt:lpstr>
      <vt:lpstr>Computer Repair Scams</vt:lpstr>
      <vt:lpstr>Romance Scams</vt:lpstr>
      <vt:lpstr>What Can You Do?</vt:lpstr>
      <vt:lpstr>Just HANG UP!</vt:lpstr>
      <vt:lpstr>Read Your Statements</vt:lpstr>
      <vt:lpstr>Guard your Information </vt:lpstr>
      <vt:lpstr>Red Flags</vt:lpstr>
      <vt:lpstr>“DO NOT CALL” Registry</vt:lpstr>
      <vt:lpstr>Contact Information</vt:lpstr>
      <vt:lpstr>And Don’t Forget…</vt:lpstr>
      <vt:lpstr>    catoosa.com/probate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Myers, Lisa M.</dc:creator>
  <cp:lastModifiedBy>Jeff Hullender</cp:lastModifiedBy>
  <cp:revision>33</cp:revision>
  <cp:lastPrinted>2020-01-15T21:35:38Z</cp:lastPrinted>
  <dcterms:created xsi:type="dcterms:W3CDTF">2020-01-15T21:15:36Z</dcterms:created>
  <dcterms:modified xsi:type="dcterms:W3CDTF">2023-06-12T14:39:35Z</dcterms:modified>
</cp:coreProperties>
</file>